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wav" ContentType="audio/x-wav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activeX/activeX2.bin" ContentType="application/vnd.ms-office.activeX"/>
  <Override PartName="/ppt/activeX/activeX2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9506" name="幻灯片图像占位符 149505"/>
          <p:cNvSpPr>
            <a:spLocks noRot="1" noTextEdit="1"/>
          </p:cNvSpPr>
          <p:nvPr>
            <p:ph type="sldImg"/>
          </p:nvPr>
        </p:nvSpPr>
        <p:spPr/>
      </p:sp>
      <p:sp>
        <p:nvSpPr>
          <p:cNvPr id="149507" name="文本占位符 149506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3603" name="备注占位符 2"/>
          <p:cNvSpPr>
            <a:spLocks noGrp="1"/>
          </p:cNvSpPr>
          <p:nvPr>
            <p:ph type="body" idx="1"/>
          </p:nvPr>
        </p:nvSpPr>
        <p:spPr/>
        <p:txBody>
          <a:bodyPr vert="horz"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3604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 dirty="0">
                <a:latin typeface="楷体_GB2312" pitchFamily="49" charset="-122"/>
                <a:ea typeface="楷体_GB2312" pitchFamily="49" charset="-122"/>
              </a:rPr>
            </a:fld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5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55651" name="备注占位符 2"/>
          <p:cNvSpPr>
            <a:spLocks noGrp="1"/>
          </p:cNvSpPr>
          <p:nvPr>
            <p:ph type="body" idx="1"/>
          </p:nvPr>
        </p:nvSpPr>
        <p:spPr/>
        <p:txBody>
          <a:bodyPr vert="horz"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55652" name="灯片编号占位符 3"/>
          <p:cNvSpPr txBox="1">
            <a:spLocks noGrp="1"/>
          </p:cNvSpPr>
          <p:nvPr/>
        </p:nvSpPr>
        <p:spPr>
          <a:xfrm>
            <a:off x="3849688" y="9377363"/>
            <a:ext cx="2946400" cy="493712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eaLnBrk="1" hangingPunct="1">
              <a:lnSpc>
                <a:spcPct val="120000"/>
              </a:lnSpc>
              <a:spcBef>
                <a:spcPct val="0"/>
              </a:spcBef>
            </a:pPr>
            <a:fld id="{9A0DB2DC-4C9A-4742-B13C-FB6460FD3503}" type="slidenum">
              <a:rPr lang="zh-CN" altLang="en-US" b="1" dirty="0">
                <a:latin typeface="楷体_GB2312" pitchFamily="49" charset="-122"/>
                <a:ea typeface="楷体_GB2312" pitchFamily="49" charset="-122"/>
              </a:rPr>
            </a:fld>
            <a:endParaRPr lang="zh-CN" altLang="en-US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wmf"/><Relationship Id="rId2" Type="http://schemas.openxmlformats.org/officeDocument/2006/relationships/control" Target="../activeX/activeX1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7.xml"/><Relationship Id="rId7" Type="http://schemas.openxmlformats.org/officeDocument/2006/relationships/audio" Target="../media/audio1.wav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7" Type="http://schemas.openxmlformats.org/officeDocument/2006/relationships/vmlDrawing" Target="../drawings/vmlDrawing2.v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4.wmf"/><Relationship Id="rId4" Type="http://schemas.openxmlformats.org/officeDocument/2006/relationships/control" Target="../activeX/activeX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1.png"/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microsoft.com/office/2007/relationships/media" Target="file:///D:\3A\&#35814;&#32454;&#31574;&#21010;\1%20&#26102;&#12289;&#20998;&#12289;&#31186;\zhong.wmv" TargetMode="External"/><Relationship Id="rId1" Type="http://schemas.openxmlformats.org/officeDocument/2006/relationships/video" Target="file:///D:\3A\&#35814;&#32454;&#31574;&#21010;\1%20&#26102;&#12289;&#20998;&#12289;&#31186;\zhong.wmv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8482" name="Rectangle 7"/>
          <p:cNvSpPr>
            <a:spLocks noGrp="1"/>
          </p:cNvSpPr>
          <p:nvPr>
            <p:ph type="ctrTitle"/>
          </p:nvPr>
        </p:nvSpPr>
        <p:spPr>
          <a:xfrm>
            <a:off x="3216275" y="884238"/>
            <a:ext cx="6408738" cy="9350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eaLnBrk="1" hangingPunct="1"/>
            <a:r>
              <a:rPr lang="zh-CN" altLang="en-US" sz="4600" dirty="0">
                <a:latin typeface="楷体_GB2312" pitchFamily="49" charset="-122"/>
                <a:ea typeface="楷体_GB2312" pitchFamily="49" charset="-122"/>
              </a:rPr>
              <a:t>时、分、秒</a:t>
            </a:r>
            <a:endParaRPr lang="en-US" altLang="zh-CN" sz="4600">
              <a:solidFill>
                <a:schemeClr val="tx1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48483" name="TextBox 3"/>
          <p:cNvSpPr txBox="1"/>
          <p:nvPr/>
        </p:nvSpPr>
        <p:spPr>
          <a:xfrm>
            <a:off x="2782888" y="2190750"/>
            <a:ext cx="3960812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5400" dirty="0">
                <a:effectLst>
                  <a:outerShdw blurRad="38100" dist="38100" dir="2700000">
                    <a:srgbClr val="FFFFFF"/>
                  </a:outerShdw>
                </a:effectLst>
                <a:latin typeface="楷体_GB2312" pitchFamily="49" charset="-122"/>
              </a:rPr>
              <a:t>秒的认识</a:t>
            </a:r>
            <a:endParaRPr lang="zh-CN" altLang="en-US" sz="5400" dirty="0">
              <a:effectLst>
                <a:outerShdw blurRad="38100" dist="38100" dir="2700000">
                  <a:srgbClr val="FFFFFF"/>
                </a:outerShdw>
              </a:effectLst>
              <a:latin typeface="楷体_GB2312" pitchFamily="49" charset="-122"/>
            </a:endParaRPr>
          </a:p>
        </p:txBody>
      </p:sp>
      <p:pic>
        <p:nvPicPr>
          <p:cNvPr id="148484" name="Picture 5" descr="\\192.168.1.3\临时中转站1_以本人姓名建目录\开发中心-多媒体部\02美术部\晨会文件\04宁煌\人教数学教参\0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958850"/>
            <a:ext cx="785813" cy="7858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8485" name="矩形 148484"/>
          <p:cNvSpPr/>
          <p:nvPr/>
        </p:nvSpPr>
        <p:spPr>
          <a:xfrm>
            <a:off x="8759825" y="49418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 sz="200">
              <a:solidFill>
                <a:schemeClr val="bg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0770" name="Picture 14" descr="9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1088" y="2565400"/>
            <a:ext cx="7612062" cy="1627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0771" name="Text Box 17"/>
          <p:cNvSpPr txBox="1"/>
          <p:nvPr/>
        </p:nvSpPr>
        <p:spPr>
          <a:xfrm>
            <a:off x="7391400" y="4308475"/>
            <a:ext cx="2519363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做熟饭大约需要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25</a:t>
            </a:r>
            <a:r>
              <a:rPr lang="zh-CN" altLang="en-US" sz="2000" b="1" dirty="0">
                <a:solidFill>
                  <a:schemeClr val="tx1"/>
                </a:solidFill>
              </a:rPr>
              <a:t>（    ）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60772" name="Text Box 16"/>
          <p:cNvSpPr txBox="1"/>
          <p:nvPr/>
        </p:nvSpPr>
        <p:spPr>
          <a:xfrm>
            <a:off x="4800600" y="4308475"/>
            <a:ext cx="2519363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系红领巾大约需要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000" b="1">
                <a:solidFill>
                  <a:schemeClr val="tx1"/>
                </a:solidFill>
              </a:rPr>
              <a:t>20</a:t>
            </a:r>
            <a:r>
              <a:rPr lang="zh-CN" altLang="en-US" sz="2000" b="1" dirty="0">
                <a:solidFill>
                  <a:schemeClr val="tx1"/>
                </a:solidFill>
              </a:rPr>
              <a:t>（    ）</a:t>
            </a: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60773" name="Text Box 15"/>
          <p:cNvSpPr txBox="1"/>
          <p:nvPr/>
        </p:nvSpPr>
        <p:spPr>
          <a:xfrm>
            <a:off x="2208213" y="4308475"/>
            <a:ext cx="2519362" cy="82994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大约每天睡</a:t>
            </a:r>
            <a:r>
              <a:rPr lang="en-US" altLang="zh-CN" sz="2000" b="1">
                <a:solidFill>
                  <a:schemeClr val="tx1"/>
                </a:solidFill>
              </a:rPr>
              <a:t>9</a:t>
            </a:r>
            <a:r>
              <a:rPr lang="zh-CN" altLang="en-US" sz="2000" b="1" dirty="0">
                <a:solidFill>
                  <a:schemeClr val="tx1"/>
                </a:solidFill>
              </a:rPr>
              <a:t>（    ）</a:t>
            </a:r>
            <a:endParaRPr lang="en-US" altLang="zh-CN" sz="2000" b="1">
              <a:solidFill>
                <a:schemeClr val="tx1"/>
              </a:solidFill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3825875" y="430530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时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Text Box 4"/>
          <p:cNvSpPr txBox="1"/>
          <p:nvPr/>
        </p:nvSpPr>
        <p:spPr>
          <a:xfrm>
            <a:off x="5899150" y="4675188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秒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" name="Text Box 5"/>
          <p:cNvSpPr txBox="1"/>
          <p:nvPr/>
        </p:nvSpPr>
        <p:spPr>
          <a:xfrm>
            <a:off x="8486775" y="4667250"/>
            <a:ext cx="6096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50000"/>
              </a:spcBef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分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2049463" y="1625283"/>
            <a:ext cx="6501765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2. 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在（  ）里填上合适的时间单位。 </a:t>
            </a:r>
            <a:endParaRPr kumimoji="0" lang="zh-CN" altLang="en-US" sz="3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2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三、知识运用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4367213" y="2016125"/>
            <a:ext cx="3600450" cy="534035"/>
          </a:xfrm>
          <a:prstGeom prst="rect">
            <a:avLst/>
          </a:prstGeom>
          <a:noFill/>
          <a:ln w="9525" algn="ctr">
            <a:noFill/>
            <a:miter lim="800000"/>
          </a:ln>
        </p:spPr>
        <p:txBody>
          <a:bodyPr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Times New Roman" panose="02020603050405020304" pitchFamily="18" charset="0"/>
              </a:rPr>
              <a:t>50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Times New Roman" panose="02020603050405020304" pitchFamily="18" charset="0"/>
              </a:rPr>
              <a:t>米折返跑成绩表</a:t>
            </a:r>
            <a:endParaRPr kumimoji="1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61795" name="表格 161794"/>
          <p:cNvGraphicFramePr/>
          <p:nvPr/>
        </p:nvGraphicFramePr>
        <p:xfrm>
          <a:off x="2351088" y="2574925"/>
          <a:ext cx="7560945" cy="1069975"/>
        </p:xfrm>
        <a:graphic>
          <a:graphicData uri="http://schemas.openxmlformats.org/drawingml/2006/table">
            <a:tbl>
              <a:tblPr/>
              <a:tblGrid>
                <a:gridCol w="1513205"/>
                <a:gridCol w="1512570"/>
                <a:gridCol w="1509395"/>
                <a:gridCol w="1512570"/>
                <a:gridCol w="1513205"/>
              </a:tblGrid>
              <a:tr h="5318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姓 名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小 军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小 明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小 刚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小 亮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81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成 绩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b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b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b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2000" b="1" i="0" u="none" kern="1200" baseline="0">
                          <a:solidFill>
                            <a:schemeClr val="tx1"/>
                          </a:solidFill>
                          <a:latin typeface="楷体_GB2312" pitchFamily="49" charset="-122"/>
                          <a:ea typeface="楷体_GB2312" pitchFamily="49" charset="-122"/>
                          <a:cs typeface="+mn-cs"/>
                        </a:defRPr>
                      </a:lvl5pPr>
                    </a:lstStyle>
                    <a:p>
                      <a:pPr marL="0" lvl="0" indent="0" algn="ctr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b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zh-CN" altLang="en-US" b="0" dirty="0">
                          <a:solidFill>
                            <a:schemeClr val="tx1"/>
                          </a:solidFill>
                          <a:latin typeface="楷体_GB2312" pitchFamily="49" charset="-122"/>
                          <a:cs typeface="Times New Roman" panose="02020603050405020304" pitchFamily="18" charset="0"/>
                        </a:rPr>
                        <a:t>秒</a:t>
                      </a:r>
                      <a:endParaRPr lang="zh-CN" altLang="en-US" b="0" dirty="0">
                        <a:solidFill>
                          <a:schemeClr val="tx1"/>
                        </a:solidFill>
                        <a:latin typeface="楷体_GB2312" pitchFamily="49" charset="-122"/>
                        <a:ea typeface="Times New Roman" panose="02020603050405020304" pitchFamily="18" charset="0"/>
                      </a:endParaRPr>
                    </a:p>
                  </a:txBody>
                  <a:tcPr marL="91439" marR="91439" marT="45712" marB="45712" anchor="ctr">
                    <a:lnL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905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66"/>
          <p:cNvSpPr/>
          <p:nvPr/>
        </p:nvSpPr>
        <p:spPr>
          <a:xfrm>
            <a:off x="2281238" y="3789363"/>
            <a:ext cx="727075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chemeClr val="tx1"/>
                </a:solidFill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cs typeface="Times New Roman" panose="02020603050405020304" pitchFamily="18" charset="0"/>
              </a:rPr>
              <a:t>）谁跑得最快？谁跑得最慢？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5" name="Rectangle 69"/>
          <p:cNvSpPr/>
          <p:nvPr/>
        </p:nvSpPr>
        <p:spPr>
          <a:xfrm>
            <a:off x="2279650" y="4365625"/>
            <a:ext cx="49688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2000" b="1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  <a:cs typeface="Times New Roman" panose="02020603050405020304" pitchFamily="18" charset="0"/>
              </a:rPr>
              <a:t>）你能给他们排名次吗？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  <a:ea typeface="Times New Roman" panose="02020603050405020304" pitchFamily="18" charset="0"/>
            </a:endParaRPr>
          </a:p>
        </p:txBody>
      </p:sp>
      <p:sp>
        <p:nvSpPr>
          <p:cNvPr id="6" name="Oval 128"/>
          <p:cNvSpPr>
            <a:spLocks noChangeArrowheads="1"/>
          </p:cNvSpPr>
          <p:nvPr/>
        </p:nvSpPr>
        <p:spPr bwMode="auto">
          <a:xfrm>
            <a:off x="5446713" y="2589213"/>
            <a:ext cx="1370013" cy="10350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7" name="Oval 129"/>
          <p:cNvSpPr>
            <a:spLocks noChangeArrowheads="1"/>
          </p:cNvSpPr>
          <p:nvPr/>
        </p:nvSpPr>
        <p:spPr bwMode="auto">
          <a:xfrm>
            <a:off x="6958013" y="2593975"/>
            <a:ext cx="1366838" cy="103663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8" name="Rectangle 152"/>
          <p:cNvSpPr>
            <a:spLocks noChangeArrowheads="1"/>
          </p:cNvSpPr>
          <p:nvPr/>
        </p:nvSpPr>
        <p:spPr bwMode="auto">
          <a:xfrm>
            <a:off x="2640013" y="4960938"/>
            <a:ext cx="39497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1</a:t>
            </a:r>
            <a:endParaRPr kumimoji="0" lang="en-US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1" name="Text Box 155"/>
          <p:cNvSpPr txBox="1">
            <a:spLocks noChangeArrowheads="1"/>
          </p:cNvSpPr>
          <p:nvPr/>
        </p:nvSpPr>
        <p:spPr bwMode="auto">
          <a:xfrm>
            <a:off x="5654675" y="2546350"/>
            <a:ext cx="124301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rPr>
              <a:t>小 明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2" name="Text Box 156"/>
          <p:cNvSpPr txBox="1">
            <a:spLocks noChangeArrowheads="1"/>
          </p:cNvSpPr>
          <p:nvPr/>
        </p:nvSpPr>
        <p:spPr bwMode="auto">
          <a:xfrm>
            <a:off x="5708650" y="3095625"/>
            <a:ext cx="1179513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15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秒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3" name="Rectangle 157"/>
          <p:cNvSpPr>
            <a:spLocks noChangeArrowheads="1"/>
          </p:cNvSpPr>
          <p:nvPr/>
        </p:nvSpPr>
        <p:spPr bwMode="auto">
          <a:xfrm>
            <a:off x="4433888" y="4960938"/>
            <a:ext cx="39497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2</a:t>
            </a:r>
            <a:endParaRPr kumimoji="0" lang="en-US" altLang="zh-CN" sz="30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16" name="Text Box 160"/>
          <p:cNvSpPr txBox="1">
            <a:spLocks noChangeArrowheads="1"/>
          </p:cNvSpPr>
          <p:nvPr/>
        </p:nvSpPr>
        <p:spPr bwMode="auto">
          <a:xfrm>
            <a:off x="8678863" y="2532063"/>
            <a:ext cx="13684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rPr>
              <a:t>小 亮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7" name="Text Box 161"/>
          <p:cNvSpPr txBox="1">
            <a:spLocks noChangeArrowheads="1"/>
          </p:cNvSpPr>
          <p:nvPr/>
        </p:nvSpPr>
        <p:spPr bwMode="auto">
          <a:xfrm>
            <a:off x="8726488" y="3086100"/>
            <a:ext cx="13684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16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秒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0" name="Text Box 164"/>
          <p:cNvSpPr txBox="1">
            <a:spLocks noChangeArrowheads="1"/>
          </p:cNvSpPr>
          <p:nvPr/>
        </p:nvSpPr>
        <p:spPr bwMode="auto">
          <a:xfrm>
            <a:off x="4137025" y="2541588"/>
            <a:ext cx="12287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rPr>
              <a:t>小 军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1" name="Text Box 165"/>
          <p:cNvSpPr txBox="1">
            <a:spLocks noChangeArrowheads="1"/>
          </p:cNvSpPr>
          <p:nvPr/>
        </p:nvSpPr>
        <p:spPr bwMode="auto">
          <a:xfrm>
            <a:off x="4197350" y="3100388"/>
            <a:ext cx="1106488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17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秒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2" name="Rectangle 166"/>
          <p:cNvSpPr>
            <a:spLocks noChangeArrowheads="1"/>
          </p:cNvSpPr>
          <p:nvPr/>
        </p:nvSpPr>
        <p:spPr bwMode="auto">
          <a:xfrm>
            <a:off x="6311900" y="4960938"/>
            <a:ext cx="39497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3</a:t>
            </a:r>
            <a:endParaRPr kumimoji="0" lang="en-US" altLang="zh-CN" sz="3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sp>
        <p:nvSpPr>
          <p:cNvPr id="25" name="Text Box 169"/>
          <p:cNvSpPr txBox="1">
            <a:spLocks noChangeArrowheads="1"/>
          </p:cNvSpPr>
          <p:nvPr/>
        </p:nvSpPr>
        <p:spPr bwMode="auto">
          <a:xfrm>
            <a:off x="7165975" y="2541588"/>
            <a:ext cx="13684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rPr>
              <a:t>小 刚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6" name="Text Box 170"/>
          <p:cNvSpPr txBox="1">
            <a:spLocks noChangeArrowheads="1"/>
          </p:cNvSpPr>
          <p:nvPr/>
        </p:nvSpPr>
        <p:spPr bwMode="auto">
          <a:xfrm>
            <a:off x="7221538" y="3095625"/>
            <a:ext cx="1368425" cy="460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Tx/>
              <a:buNone/>
              <a:defRPr/>
            </a:pPr>
            <a:r>
              <a:rPr kumimoji="0" lang="en-US" altLang="zh-CN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18</a:t>
            </a:r>
            <a:r>
              <a:rPr kumimoji="0" lang="zh-CN" altLang="en-US" sz="24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j-ea"/>
                <a:cs typeface="Times New Roman" panose="02020603050405020304" pitchFamily="18" charset="0"/>
              </a:rPr>
              <a:t>秒</a:t>
            </a:r>
            <a:endParaRPr kumimoji="0" lang="zh-CN" altLang="en-US" sz="2400" kern="1200" cap="none" spc="0" normalizeH="0" baseline="0" noProof="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7" name="Rectangle 171"/>
          <p:cNvSpPr>
            <a:spLocks noChangeArrowheads="1"/>
          </p:cNvSpPr>
          <p:nvPr/>
        </p:nvSpPr>
        <p:spPr bwMode="auto">
          <a:xfrm>
            <a:off x="8105775" y="4960938"/>
            <a:ext cx="394970" cy="64516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endParaRPr kumimoji="0" lang="en-US" altLang="zh-CN" sz="3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anose="020B0604020202020204" pitchFamily="34" charset="0"/>
              <a:ea typeface="楷体_GB2312" pitchFamily="49" charset="-122"/>
              <a:cs typeface="+mn-cs"/>
            </a:endParaRPr>
          </a:p>
        </p:txBody>
      </p:sp>
      <p:grpSp>
        <p:nvGrpSpPr>
          <p:cNvPr id="9" name="Group 176"/>
          <p:cNvGrpSpPr/>
          <p:nvPr/>
        </p:nvGrpSpPr>
        <p:grpSpPr>
          <a:xfrm>
            <a:off x="3287713" y="5776913"/>
            <a:ext cx="4752975" cy="552450"/>
            <a:chOff x="1111" y="3818"/>
            <a:chExt cx="2994" cy="348"/>
          </a:xfrm>
        </p:grpSpPr>
        <p:sp>
          <p:nvSpPr>
            <p:cNvPr id="29" name="Text Box 173"/>
            <p:cNvSpPr txBox="1">
              <a:spLocks noChangeArrowheads="1"/>
            </p:cNvSpPr>
            <p:nvPr/>
          </p:nvSpPr>
          <p:spPr bwMode="auto">
            <a:xfrm>
              <a:off x="1111" y="3818"/>
              <a:ext cx="635" cy="3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3000" kern="1200" cap="none" spc="0" normalizeH="0" baseline="0" noProof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ea"/>
                  <a:ea typeface="+mj-ea"/>
                  <a:cs typeface="Times New Roman" panose="02020603050405020304" pitchFamily="18" charset="0"/>
                </a:rPr>
                <a:t>＜</a:t>
              </a:r>
              <a:endParaRPr kumimoji="0" lang="zh-CN" altLang="en-US" sz="30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174"/>
            <p:cNvSpPr txBox="1">
              <a:spLocks noChangeArrowheads="1"/>
            </p:cNvSpPr>
            <p:nvPr/>
          </p:nvSpPr>
          <p:spPr bwMode="auto">
            <a:xfrm>
              <a:off x="2290" y="3818"/>
              <a:ext cx="635" cy="3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3000" kern="1200" cap="none" spc="0" normalizeH="0" baseline="0" noProof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ea"/>
                  <a:ea typeface="楷体_GB2312" pitchFamily="49" charset="-122"/>
                  <a:cs typeface="Times New Roman" panose="02020603050405020304" pitchFamily="18" charset="0"/>
                </a:rPr>
                <a:t>＜</a:t>
              </a:r>
              <a:endParaRPr kumimoji="0" lang="zh-CN" altLang="en-US" sz="30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楷体_GB2312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Text Box 175"/>
            <p:cNvSpPr txBox="1">
              <a:spLocks noChangeArrowheads="1"/>
            </p:cNvSpPr>
            <p:nvPr/>
          </p:nvSpPr>
          <p:spPr bwMode="auto">
            <a:xfrm>
              <a:off x="3470" y="3818"/>
              <a:ext cx="635" cy="348"/>
            </a:xfrm>
            <a:prstGeom prst="rect">
              <a:avLst/>
            </a:prstGeom>
            <a:noFill/>
            <a:ln w="9525">
              <a:noFill/>
              <a:miter lim="800000"/>
            </a:ln>
            <a:effectLst/>
          </p:spPr>
          <p:txBody>
            <a:bodyPr>
              <a:spAutoFit/>
            </a:bodyPr>
            <a:lstStyle/>
            <a:p>
              <a:pPr marR="0" defTabSz="914400">
                <a:spcBef>
                  <a:spcPct val="50000"/>
                </a:spcBef>
                <a:buClrTx/>
                <a:buSzTx/>
                <a:buFontTx/>
                <a:buNone/>
                <a:defRPr/>
              </a:pPr>
              <a:r>
                <a:rPr kumimoji="0" lang="zh-CN" altLang="en-US" sz="3000" kern="1200" cap="none" spc="0" normalizeH="0" baseline="0" noProof="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+mj-ea"/>
                  <a:ea typeface="楷体_GB2312" pitchFamily="49" charset="-122"/>
                  <a:cs typeface="Times New Roman" panose="02020603050405020304" pitchFamily="18" charset="0"/>
                </a:rPr>
                <a:t>＜</a:t>
              </a:r>
              <a:endParaRPr kumimoji="0" lang="zh-CN" altLang="en-US" sz="3000" kern="1200" cap="none" spc="0" normalizeH="0" baseline="0" noProof="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ea"/>
                <a:ea typeface="楷体_GB2312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2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三、知识运用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054225" y="1628775"/>
            <a:ext cx="3313113" cy="6451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000" b="1" i="0" u="none" strike="noStrike" kern="1200" cap="none" spc="0" normalizeH="0" baseline="0" noProof="0" dirty="0">
                <a:ln w="18000">
                  <a:noFill/>
                  <a:prstDash val="solid"/>
                  <a:miter lim="800000"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楷体_GB2312"/>
                <a:cs typeface="+mn-cs"/>
              </a:rPr>
              <a:t>3. </a:t>
            </a:r>
            <a:r>
              <a:rPr kumimoji="0" lang="zh-CN" altLang="en-US" sz="3000" b="1" i="0" u="none" strike="noStrike" kern="1200" cap="none" spc="0" normalizeH="0" baseline="0" noProof="0" dirty="0">
                <a:ln w="18000">
                  <a:noFill/>
                  <a:prstDash val="solid"/>
                  <a:miter lim="800000"/>
                </a:ln>
                <a:solidFill>
                  <a:schemeClr val="tx1"/>
                </a:solidFill>
                <a:effectLst/>
                <a:uLnTx/>
                <a:uFillTx/>
                <a:latin typeface="+mn-ea"/>
                <a:ea typeface="楷体_GB2312"/>
                <a:cs typeface="+mn-cs"/>
              </a:rPr>
              <a:t>谁是冠军？</a:t>
            </a:r>
            <a:endParaRPr kumimoji="0" lang="zh-CN" altLang="en-US" sz="3000" b="1" i="0" u="none" strike="noStrike" kern="1200" cap="none" spc="0" normalizeH="0" baseline="0" noProof="0" dirty="0">
              <a:ln w="18000">
                <a:noFill/>
                <a:prstDash val="solid"/>
                <a:miter lim="800000"/>
              </a:ln>
              <a:solidFill>
                <a:schemeClr val="tx1"/>
              </a:solidFill>
              <a:effectLst/>
              <a:uLnTx/>
              <a:uFillTx/>
              <a:latin typeface="+mn-ea"/>
              <a:ea typeface="楷体_GB231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7037E-6 L -0.36406 0.43658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0" y="2180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L -0.36372 0.40393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200" y="20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6 L -0.50694 0.4365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00" y="2180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-0.50521 0.40879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0.20295 0.43797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0" y="2190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0.20364 0.4081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037E-6 L 0.06806 0.43658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2180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22222E-6 L 0.06875 0.4081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bldLvl="0" animBg="1"/>
      <p:bldP spid="7" grpId="0" bldLvl="0" animBg="1"/>
      <p:bldP spid="8" grpId="0" bldLvl="0" animBg="1"/>
      <p:bldP spid="11" grpId="0" bldLvl="0" animBg="1"/>
      <p:bldP spid="11" grpId="1" bldLvl="0" animBg="1"/>
      <p:bldP spid="12" grpId="0" bldLvl="0" animBg="1"/>
      <p:bldP spid="12" grpId="1" bldLvl="0" animBg="1"/>
      <p:bldP spid="13" grpId="0" bldLvl="0" animBg="1"/>
      <p:bldP spid="16" grpId="0" bldLvl="0" animBg="1"/>
      <p:bldP spid="16" grpId="1" bldLvl="0" animBg="1"/>
      <p:bldP spid="17" grpId="0" bldLvl="0" animBg="1"/>
      <p:bldP spid="17" grpId="1" bldLvl="0" animBg="1"/>
      <p:bldP spid="20" grpId="0" bldLvl="0" animBg="1"/>
      <p:bldP spid="20" grpId="1" bldLvl="0" animBg="1"/>
      <p:bldP spid="21" grpId="0" bldLvl="0" animBg="1"/>
      <p:bldP spid="21" grpId="1" bldLvl="0" animBg="1"/>
      <p:bldP spid="22" grpId="0" bldLvl="0" animBg="1"/>
      <p:bldP spid="25" grpId="0" bldLvl="0" animBg="1"/>
      <p:bldP spid="25" grpId="1" bldLvl="0" animBg="1"/>
      <p:bldP spid="26" grpId="0" bldLvl="0" animBg="1"/>
      <p:bldP spid="26" grpId="1" bldLvl="0" animBg="1"/>
      <p:bldP spid="27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四、布置作业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14339" name="标题 5"/>
          <p:cNvSpPr txBox="1"/>
          <p:nvPr/>
        </p:nvSpPr>
        <p:spPr bwMode="auto">
          <a:xfrm>
            <a:off x="2220913" y="2349500"/>
            <a:ext cx="7561263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作业：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页“做一做”，第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6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页练习一，第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题、第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3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 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8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页练习一，第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Arial" panose="020B0604020202020204" pitchFamily="34" charset="0"/>
                <a:ea typeface="楷体_GB2312" pitchFamily="49" charset="-122"/>
                <a:cs typeface="+mn-cs"/>
              </a:rPr>
              <a:t>10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题。</a:t>
            </a:r>
            <a:endParaRPr kumimoji="0" lang="en-US" altLang="zh-CN" sz="3200" b="1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</a:t>
            </a:r>
            <a:endParaRPr kumimoji="0" lang="zh-CN" altLang="en-US" sz="3200" b="1" i="0" u="none" strike="noStrike" kern="1200" cap="none" spc="0" normalizeH="0" baseline="0" noProof="0" dirty="0" smtClean="0">
              <a:ln>
                <a:noFill/>
              </a:ln>
              <a:solidFill>
                <a:srgbClr val="1C1C1C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一、新课引入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150531" name="图片 150530" descr="0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35413" y="1374775"/>
            <a:ext cx="4243387" cy="5397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0532" name="矩形 150531"/>
          <p:cNvSpPr/>
          <p:nvPr/>
        </p:nvSpPr>
        <p:spPr>
          <a:xfrm>
            <a:off x="7967663" y="51577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 sz="200">
              <a:solidFill>
                <a:schemeClr val="bg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1555" name="图片 15155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76425" y="292100"/>
            <a:ext cx="8410575" cy="6257925"/>
          </a:xfrm>
          <a:prstGeom prst="rect">
            <a:avLst/>
          </a:prstGeom>
          <a:noFill/>
          <a:ln w="12700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7" name="" r:id="rId2" imgW="8424863" imgH="6337300"/>
        </mc:Choice>
        <mc:Fallback>
          <p:control name="" r:id="rId2" imgW="8424863" imgH="6337300">
            <p:pic>
              <p:nvPicPr>
                <p:cNvPr id="0" name="ShockwaveFlash2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47850" y="260350"/>
                  <a:ext cx="8424863" cy="63373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284" name="Group 140"/>
          <p:cNvGrpSpPr/>
          <p:nvPr/>
        </p:nvGrpSpPr>
        <p:grpSpPr>
          <a:xfrm>
            <a:off x="2711450" y="1906588"/>
            <a:ext cx="5715000" cy="4762500"/>
            <a:chOff x="748" y="1117"/>
            <a:chExt cx="3600" cy="3000"/>
          </a:xfrm>
        </p:grpSpPr>
        <p:grpSp>
          <p:nvGrpSpPr>
            <p:cNvPr id="152579" name="Group 139"/>
            <p:cNvGrpSpPr/>
            <p:nvPr/>
          </p:nvGrpSpPr>
          <p:grpSpPr>
            <a:xfrm>
              <a:off x="748" y="1117"/>
              <a:ext cx="3600" cy="3000"/>
              <a:chOff x="748" y="1117"/>
              <a:chExt cx="3600" cy="3000"/>
            </a:xfrm>
          </p:grpSpPr>
          <p:pic>
            <p:nvPicPr>
              <p:cNvPr id="152580" name="Picture 133" descr="u1jx01_3_01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748" y="1117"/>
                <a:ext cx="3600" cy="30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pic>
            <p:nvPicPr>
              <p:cNvPr id="152581" name="Picture 135" descr="u1jx01_3_0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 rot="7093217">
                <a:off x="2015" y="2517"/>
                <a:ext cx="998" cy="672"/>
              </a:xfrm>
              <a:prstGeom prst="rect">
                <a:avLst/>
              </a:prstGeom>
              <a:noFill/>
              <a:ln w="9525">
                <a:noFill/>
              </a:ln>
            </p:spPr>
          </p:pic>
        </p:grpSp>
        <p:pic>
          <p:nvPicPr>
            <p:cNvPr id="152582" name="Picture 134" descr="u1jx01_3_0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-2878171">
              <a:off x="1974" y="2583"/>
              <a:ext cx="770" cy="440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6280" name="Picture 13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2050" y="2717800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6" name="Picture 142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78106">
            <a:off x="5040313" y="2708275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7" name="Picture 143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746977">
            <a:off x="5111750" y="2708275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8" name="Picture 144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106751">
            <a:off x="5170488" y="2717800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89" name="Picture 145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483282">
            <a:off x="5232400" y="2736850"/>
            <a:ext cx="947738" cy="1971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290" name="Picture 146" descr="u1jx01_3_0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722906">
            <a:off x="5275263" y="2760663"/>
            <a:ext cx="947737" cy="19716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272" name="Group 128"/>
          <p:cNvGrpSpPr/>
          <p:nvPr/>
        </p:nvGrpSpPr>
        <p:grpSpPr>
          <a:xfrm>
            <a:off x="6527800" y="4697413"/>
            <a:ext cx="4403725" cy="2209800"/>
            <a:chOff x="3091" y="2928"/>
            <a:chExt cx="2774" cy="1392"/>
          </a:xfrm>
        </p:grpSpPr>
        <p:sp>
          <p:nvSpPr>
            <p:cNvPr id="152590" name="AutoShape 27"/>
            <p:cNvSpPr/>
            <p:nvPr/>
          </p:nvSpPr>
          <p:spPr>
            <a:xfrm>
              <a:off x="3091" y="3566"/>
              <a:ext cx="1860" cy="578"/>
            </a:xfrm>
            <a:prstGeom prst="wedgeRoundRectCallout">
              <a:avLst>
                <a:gd name="adj1" fmla="val 56236"/>
                <a:gd name="adj2" fmla="val -3675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秒针共走过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大格，也就是</a:t>
              </a:r>
              <a:r>
                <a:rPr lang="en-US" altLang="zh-CN" sz="2000" b="1">
                  <a:solidFill>
                    <a:schemeClr val="tx1"/>
                  </a:solidFill>
                </a:rPr>
                <a:t>5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小格，是</a:t>
              </a:r>
              <a:r>
                <a:rPr lang="en-US" altLang="zh-CN" sz="2000" b="1">
                  <a:solidFill>
                    <a:schemeClr val="tx1"/>
                  </a:solidFill>
                </a:rPr>
                <a:t>5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2591" name="Picture 31" descr="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50" y="2928"/>
              <a:ext cx="915" cy="1392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7199" name="Group 31"/>
          <p:cNvGrpSpPr/>
          <p:nvPr/>
        </p:nvGrpSpPr>
        <p:grpSpPr>
          <a:xfrm>
            <a:off x="1919288" y="1125538"/>
            <a:ext cx="6049962" cy="1800225"/>
            <a:chOff x="249" y="709"/>
            <a:chExt cx="3811" cy="1134"/>
          </a:xfrm>
        </p:grpSpPr>
        <p:sp>
          <p:nvSpPr>
            <p:cNvPr id="152594" name="AutoShape 27"/>
            <p:cNvSpPr/>
            <p:nvPr/>
          </p:nvSpPr>
          <p:spPr>
            <a:xfrm>
              <a:off x="975" y="890"/>
              <a:ext cx="3085" cy="321"/>
            </a:xfrm>
            <a:prstGeom prst="wedgeRoundRectCallout">
              <a:avLst>
                <a:gd name="adj1" fmla="val -52819"/>
                <a:gd name="adj2" fmla="val 5251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认真观察秒针是怎么走的，走了几秒。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2595" name="Picture 30" descr="10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9" y="709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2596" name="矩形 152595"/>
          <p:cNvSpPr/>
          <p:nvPr/>
        </p:nvSpPr>
        <p:spPr>
          <a:xfrm>
            <a:off x="8759825" y="49418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 sz="200">
              <a:solidFill>
                <a:schemeClr val="bg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6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43" name="Group 43"/>
          <p:cNvGrpSpPr/>
          <p:nvPr/>
        </p:nvGrpSpPr>
        <p:grpSpPr>
          <a:xfrm>
            <a:off x="1703388" y="5013325"/>
            <a:ext cx="4392612" cy="1600200"/>
            <a:chOff x="-114" y="3158"/>
            <a:chExt cx="2767" cy="1008"/>
          </a:xfrm>
        </p:grpSpPr>
        <p:sp>
          <p:nvSpPr>
            <p:cNvPr id="154627" name="AutoShape 27"/>
            <p:cNvSpPr/>
            <p:nvPr/>
          </p:nvSpPr>
          <p:spPr>
            <a:xfrm>
              <a:off x="703" y="3430"/>
              <a:ext cx="1950" cy="578"/>
            </a:xfrm>
            <a:prstGeom prst="wedgeRoundRectCallout">
              <a:avLst>
                <a:gd name="adj1" fmla="val -59384"/>
                <a:gd name="adj2" fmla="val -12370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秒针共走过</a:t>
              </a:r>
              <a:r>
                <a:rPr lang="en-US" altLang="zh-CN" sz="2000" b="1">
                  <a:solidFill>
                    <a:schemeClr val="tx1"/>
                  </a:solidFill>
                </a:rPr>
                <a:t>4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大格，也就是</a:t>
              </a:r>
              <a:r>
                <a:rPr lang="en-US" altLang="zh-CN" sz="2000" b="1">
                  <a:solidFill>
                    <a:schemeClr val="tx1"/>
                  </a:solidFill>
                </a:rPr>
                <a:t>20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小格，是</a:t>
              </a:r>
              <a:r>
                <a:rPr lang="en-US" altLang="zh-CN" sz="2000" b="1">
                  <a:solidFill>
                    <a:schemeClr val="tx1"/>
                  </a:solidFill>
                </a:rPr>
                <a:t>20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4628" name="Picture 45" descr="未标题-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-114" y="3158"/>
              <a:ext cx="985" cy="100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4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3573" name="AutoShape 27"/>
          <p:cNvSpPr/>
          <p:nvPr/>
        </p:nvSpPr>
        <p:spPr>
          <a:xfrm>
            <a:off x="5303838" y="1503363"/>
            <a:ext cx="3600450" cy="509659"/>
          </a:xfrm>
          <a:prstGeom prst="wedgeRoundRectCallout">
            <a:avLst>
              <a:gd name="adj1" fmla="val 55245"/>
              <a:gd name="adj2" fmla="val 39935"/>
              <a:gd name="adj3" fmla="val 16667"/>
            </a:avLst>
          </a:prstGeom>
          <a:solidFill>
            <a:schemeClr val="bg1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chemeClr val="tx1"/>
                </a:solidFill>
                <a:latin typeface="楷体_GB2312" pitchFamily="49" charset="-122"/>
              </a:rPr>
              <a:t>认真观察，你知道了什么？</a:t>
            </a:r>
            <a:endParaRPr lang="zh-CN" altLang="en-US" sz="2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pic>
        <p:nvPicPr>
          <p:cNvPr id="23574" name="Picture 22" descr="1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1050" y="1268413"/>
            <a:ext cx="1800225" cy="1800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4633" name="Picture 28" descr="1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9625" y="2613025"/>
            <a:ext cx="2436813" cy="2446338"/>
          </a:xfrm>
          <a:prstGeom prst="rect">
            <a:avLst/>
          </a:prstGeom>
          <a:noFill/>
          <a:ln w="9525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2051" name="" r:id="rId4" imgW="2540000" imgH="2540000"/>
        </mc:Choice>
        <mc:Fallback>
          <p:control name="" r:id="rId4" imgW="2540000" imgH="2540000">
            <p:pic>
              <p:nvPicPr>
                <p:cNvPr id="0" name="ShockwaveFlash2"/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83113" y="2565400"/>
                  <a:ext cx="2540000" cy="2540000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44" name="Picture 28" descr="0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8213" y="2205038"/>
            <a:ext cx="7345362" cy="23669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9259" name="Group 43"/>
          <p:cNvGrpSpPr/>
          <p:nvPr/>
        </p:nvGrpSpPr>
        <p:grpSpPr>
          <a:xfrm>
            <a:off x="2279650" y="4292600"/>
            <a:ext cx="5040313" cy="1943100"/>
            <a:chOff x="113" y="2614"/>
            <a:chExt cx="3175" cy="1224"/>
          </a:xfrm>
        </p:grpSpPr>
        <p:sp>
          <p:nvSpPr>
            <p:cNvPr id="156676" name="AutoShape 27"/>
            <p:cNvSpPr/>
            <p:nvPr/>
          </p:nvSpPr>
          <p:spPr>
            <a:xfrm>
              <a:off x="884" y="3067"/>
              <a:ext cx="2404" cy="321"/>
            </a:xfrm>
            <a:prstGeom prst="wedgeRoundRectCallout">
              <a:avLst>
                <a:gd name="adj1" fmla="val -55866"/>
                <a:gd name="adj2" fmla="val 157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我的脉搏大约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分钟</a:t>
              </a:r>
              <a:r>
                <a:rPr lang="en-US" altLang="zh-CN" sz="2000" b="1">
                  <a:solidFill>
                    <a:schemeClr val="tx1"/>
                  </a:solidFill>
                </a:rPr>
                <a:t>75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次。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6677" name="Picture 31" descr="未标题-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3" y="2614"/>
              <a:ext cx="871" cy="122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258" name="Group 42"/>
          <p:cNvGrpSpPr/>
          <p:nvPr/>
        </p:nvGrpSpPr>
        <p:grpSpPr>
          <a:xfrm>
            <a:off x="5232400" y="3522663"/>
            <a:ext cx="4621213" cy="2209800"/>
            <a:chOff x="2562" y="1797"/>
            <a:chExt cx="2911" cy="1392"/>
          </a:xfrm>
        </p:grpSpPr>
        <p:sp>
          <p:nvSpPr>
            <p:cNvPr id="156679" name="AutoShape 27"/>
            <p:cNvSpPr/>
            <p:nvPr/>
          </p:nvSpPr>
          <p:spPr>
            <a:xfrm>
              <a:off x="2562" y="2192"/>
              <a:ext cx="1995" cy="321"/>
            </a:xfrm>
            <a:prstGeom prst="wedgeRoundRectCallout">
              <a:avLst>
                <a:gd name="adj1" fmla="val 56282"/>
                <a:gd name="adj2" fmla="val -943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分钟可以写</a:t>
              </a:r>
              <a:r>
                <a:rPr lang="en-US" altLang="zh-CN" sz="2000" b="1">
                  <a:solidFill>
                    <a:schemeClr val="tx1"/>
                  </a:solidFill>
                </a:rPr>
                <a:t>20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个字。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6680" name="Picture 31" descr="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8" y="1797"/>
              <a:ext cx="915" cy="1392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257" name="Group 41"/>
          <p:cNvGrpSpPr/>
          <p:nvPr/>
        </p:nvGrpSpPr>
        <p:grpSpPr>
          <a:xfrm>
            <a:off x="2135188" y="2636838"/>
            <a:ext cx="4176712" cy="1600200"/>
            <a:chOff x="249" y="799"/>
            <a:chExt cx="2631" cy="1008"/>
          </a:xfrm>
        </p:grpSpPr>
        <p:sp>
          <p:nvSpPr>
            <p:cNvPr id="156682" name="AutoShape 27"/>
            <p:cNvSpPr/>
            <p:nvPr/>
          </p:nvSpPr>
          <p:spPr>
            <a:xfrm>
              <a:off x="1111" y="1071"/>
              <a:ext cx="1769" cy="321"/>
            </a:xfrm>
            <a:prstGeom prst="wedgeRoundRectCallout">
              <a:avLst>
                <a:gd name="adj1" fmla="val -57972"/>
                <a:gd name="adj2" fmla="val 27986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分钟跳绳</a:t>
              </a:r>
              <a:r>
                <a:rPr lang="en-US" altLang="zh-CN" sz="2000" b="1">
                  <a:solidFill>
                    <a:schemeClr val="tx1"/>
                  </a:solidFill>
                </a:rPr>
                <a:t>120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下。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6683" name="Picture 40" descr="未标题-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9" y="799"/>
              <a:ext cx="985" cy="1008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0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grpSp>
        <p:nvGrpSpPr>
          <p:cNvPr id="2" name="Group 28"/>
          <p:cNvGrpSpPr/>
          <p:nvPr/>
        </p:nvGrpSpPr>
        <p:grpSpPr>
          <a:xfrm>
            <a:off x="6672263" y="836613"/>
            <a:ext cx="3600450" cy="1800225"/>
            <a:chOff x="3424" y="210"/>
            <a:chExt cx="2268" cy="1134"/>
          </a:xfrm>
        </p:grpSpPr>
        <p:sp>
          <p:nvSpPr>
            <p:cNvPr id="156686" name="AutoShape 27"/>
            <p:cNvSpPr/>
            <p:nvPr/>
          </p:nvSpPr>
          <p:spPr>
            <a:xfrm>
              <a:off x="3424" y="391"/>
              <a:ext cx="1406" cy="321"/>
            </a:xfrm>
            <a:prstGeom prst="wedgeRoundRectCallout">
              <a:avLst>
                <a:gd name="adj1" fmla="val 60810"/>
                <a:gd name="adj2" fmla="val 38995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秒有多长呢？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6687" name="Picture 27" descr="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4558" y="210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9246" name="Group 30"/>
          <p:cNvGrpSpPr/>
          <p:nvPr/>
        </p:nvGrpSpPr>
        <p:grpSpPr>
          <a:xfrm>
            <a:off x="5411788" y="846138"/>
            <a:ext cx="4860925" cy="1800225"/>
            <a:chOff x="2682" y="1207"/>
            <a:chExt cx="3062" cy="1134"/>
          </a:xfrm>
        </p:grpSpPr>
        <p:sp>
          <p:nvSpPr>
            <p:cNvPr id="156689" name="AutoShape 27"/>
            <p:cNvSpPr/>
            <p:nvPr/>
          </p:nvSpPr>
          <p:spPr>
            <a:xfrm>
              <a:off x="2682" y="1248"/>
              <a:ext cx="2199" cy="578"/>
            </a:xfrm>
            <a:prstGeom prst="wedgeRoundRectCallout">
              <a:avLst>
                <a:gd name="adj1" fmla="val 57380"/>
                <a:gd name="adj2" fmla="val 2296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试一试</a:t>
              </a:r>
              <a:r>
                <a:rPr lang="en-US" altLang="zh-CN" sz="2000" b="1">
                  <a:solidFill>
                    <a:schemeClr val="tx1"/>
                  </a:solidFill>
                </a:rPr>
                <a:t>1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分钟能做些什么，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把结果记录下来。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6690" name="Picture 29" descr="4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4610" y="1207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9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二、探究新知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pic>
        <p:nvPicPr>
          <p:cNvPr id="10266" name="Picture 26" descr="u1jx01_8_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19963" y="4489450"/>
            <a:ext cx="1528762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7" name="Picture 27" descr="u1jx01_8_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4489450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8" name="Picture 28" descr="u1jx01_8_0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3013" y="2524125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69" name="Picture 29" descr="u1jx01_8_0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8600" y="2524125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0" name="Picture 30" descr="u1jx01_8_0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9963" y="2524125"/>
            <a:ext cx="1528762" cy="19097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71" name="Picture 31" descr="u1jx01_8_0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53013" y="4489450"/>
            <a:ext cx="1527175" cy="1909763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0258" name="Group 18"/>
          <p:cNvGrpSpPr/>
          <p:nvPr/>
        </p:nvGrpSpPr>
        <p:grpSpPr>
          <a:xfrm>
            <a:off x="5591175" y="1268413"/>
            <a:ext cx="4826000" cy="1800225"/>
            <a:chOff x="2562" y="799"/>
            <a:chExt cx="3040" cy="1134"/>
          </a:xfrm>
        </p:grpSpPr>
        <p:sp>
          <p:nvSpPr>
            <p:cNvPr id="157706" name="AutoShape 27"/>
            <p:cNvSpPr/>
            <p:nvPr/>
          </p:nvSpPr>
          <p:spPr>
            <a:xfrm>
              <a:off x="2562" y="981"/>
              <a:ext cx="2268" cy="321"/>
            </a:xfrm>
            <a:prstGeom prst="wedgeRoundRectCallout">
              <a:avLst>
                <a:gd name="adj1" fmla="val 55778"/>
                <a:gd name="adj2" fmla="val 3616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5000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这些表都可以计量</a:t>
              </a:r>
              <a:r>
                <a:rPr lang="zh-CN" altLang="en-US" sz="20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“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秒</a:t>
              </a:r>
              <a:r>
                <a:rPr lang="zh-CN" altLang="en-US" sz="20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”</a:t>
              </a: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。</a:t>
              </a:r>
              <a:endParaRPr lang="zh-CN" altLang="en-US" sz="2000" b="1" dirty="0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157707" name="Picture 17" descr="10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68" y="799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8722" name="zhong.wmv">
            <a:hlinkClick r:id="" action="ppaction://media"/>
          </p:cNvPr>
          <p:cNvPicPr>
            <a:picLocks noRot="1"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667000" y="685800"/>
            <a:ext cx="6858000" cy="54864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8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87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872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8722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2332038" y="2997200"/>
            <a:ext cx="8228013" cy="14204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     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钟面上，走得最快的是（   ）针，它走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小格是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（   ），走</a:t>
            </a:r>
            <a:r>
              <a:rPr kumimoji="1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楷体_GB2312" pitchFamily="49" charset="-122"/>
                <a:cs typeface="+mn-cs"/>
              </a:rPr>
              <a:t>1</a:t>
            </a: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圈是（   ）秒，也就是（   ）分。秒针</a:t>
            </a:r>
            <a:endParaRPr kumimoji="1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1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走半圈是（   ）秒。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2" name="标题 5"/>
          <p:cNvSpPr txBox="1"/>
          <p:nvPr/>
        </p:nvSpPr>
        <p:spPr>
          <a:xfrm>
            <a:off x="1981200" y="417513"/>
            <a:ext cx="6130925" cy="850900"/>
          </a:xfrm>
          <a:prstGeom prst="rect">
            <a:avLst/>
          </a:prstGeom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  <a:cs typeface="+mn-cs"/>
              </a:rPr>
              <a:t>三、知识运用</a:t>
            </a:r>
            <a:endParaRPr kumimoji="0" lang="zh-CN" altLang="en-US" sz="4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  <a:cs typeface="+mn-cs"/>
            </a:endParaRP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542088" y="2984500"/>
            <a:ext cx="4318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zh-CN" altLang="en-US" sz="2400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秒</a:t>
            </a:r>
            <a:endParaRPr kumimoji="1" lang="en-US" altLang="zh-CN" sz="2400" kern="1200" cap="none" spc="0" normalizeH="0" baseline="0" noProof="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513013" y="3427413"/>
            <a:ext cx="9366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en-US" altLang="zh-CN" sz="2400" kern="1200" cap="none" spc="0" normalizeH="0" baseline="0" noProof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1</a:t>
            </a:r>
            <a:r>
              <a:rPr kumimoji="1" lang="zh-CN" altLang="en-US" sz="2400" kern="1200" cap="none" spc="0" normalizeH="0" baseline="0" noProof="0" dirty="0">
                <a:solidFill>
                  <a:srgbClr val="FF0000"/>
                </a:solidFill>
                <a:latin typeface="+mn-ea"/>
                <a:ea typeface="+mn-ea"/>
                <a:cs typeface="+mn-cs"/>
              </a:rPr>
              <a:t>秒    </a:t>
            </a:r>
            <a:endParaRPr kumimoji="1" lang="en-US" altLang="zh-CN" sz="2400" kern="1200" cap="none" spc="0" normalizeH="0" baseline="0" noProof="0" dirty="0">
              <a:solidFill>
                <a:srgbClr val="FF0000"/>
              </a:solidFill>
              <a:latin typeface="+mn-ea"/>
              <a:ea typeface="+mn-ea"/>
              <a:cs typeface="+mn-cs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065713" y="3427413"/>
            <a:ext cx="7620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en-US" altLang="zh-CN" sz="2400" kern="1200" cap="none" spc="0" normalizeH="0" baseline="0" noProof="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60</a:t>
            </a:r>
            <a:endParaRPr kumimoji="1" lang="en-US" altLang="zh-CN" sz="2400" kern="1200" cap="none" spc="0" normalizeH="0" baseline="0" noProof="0" dirty="0">
              <a:solidFill>
                <a:srgbClr val="FF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ext Box 5"/>
          <p:cNvSpPr txBox="1"/>
          <p:nvPr/>
        </p:nvSpPr>
        <p:spPr>
          <a:xfrm>
            <a:off x="7785100" y="3427413"/>
            <a:ext cx="431800" cy="5340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400" b="1">
                <a:solidFill>
                  <a:srgbClr val="FF0000"/>
                </a:solidFill>
              </a:rPr>
              <a:t>1</a:t>
            </a:r>
            <a:endParaRPr lang="en-US" altLang="zh-CN" sz="2400" b="1">
              <a:solidFill>
                <a:srgbClr val="FF0000"/>
              </a:solidFill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802063" y="3898900"/>
            <a:ext cx="7905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1" lang="en-US" altLang="zh-CN" sz="2400" kern="1200" cap="none" spc="0" normalizeH="0" baseline="0" noProof="0" dirty="0">
                <a:solidFill>
                  <a:srgbClr val="FF0000"/>
                </a:solidFill>
                <a:latin typeface="+mn-lt"/>
                <a:ea typeface="楷体_GB2312" pitchFamily="49" charset="-122"/>
                <a:cs typeface="+mn-cs"/>
              </a:rPr>
              <a:t>30</a:t>
            </a:r>
            <a:endParaRPr kumimoji="1" lang="en-US" altLang="zh-CN" sz="2400" kern="1200" cap="none" spc="0" normalizeH="0" baseline="0" noProof="0" dirty="0">
              <a:solidFill>
                <a:srgbClr val="FF0000"/>
              </a:solidFill>
              <a:latin typeface="+mn-lt"/>
              <a:ea typeface="楷体_GB2312" pitchFamily="49" charset="-122"/>
              <a:cs typeface="+mn-cs"/>
            </a:endParaRPr>
          </a:p>
        </p:txBody>
      </p:sp>
      <p:sp>
        <p:nvSpPr>
          <p:cNvPr id="159753" name="矩形 33"/>
          <p:cNvSpPr/>
          <p:nvPr/>
        </p:nvSpPr>
        <p:spPr>
          <a:xfrm>
            <a:off x="2054225" y="1628775"/>
            <a:ext cx="5554663" cy="6451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3000" b="1">
                <a:solidFill>
                  <a:schemeClr val="tx1"/>
                </a:solidFill>
              </a:rPr>
              <a:t>1. </a:t>
            </a:r>
            <a:r>
              <a:rPr lang="zh-CN" altLang="en-US" sz="3000" b="1" dirty="0">
                <a:solidFill>
                  <a:schemeClr val="tx1"/>
                </a:solidFill>
                <a:latin typeface="楷体_GB2312" pitchFamily="49" charset="-122"/>
              </a:rPr>
              <a:t>填一填。</a:t>
            </a:r>
            <a:endParaRPr lang="zh-CN" altLang="en-US" sz="30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59754" name="矩形 159753"/>
          <p:cNvSpPr/>
          <p:nvPr/>
        </p:nvSpPr>
        <p:spPr>
          <a:xfrm>
            <a:off x="8759825" y="49418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 sz="200">
              <a:solidFill>
                <a:schemeClr val="bg1"/>
              </a:solidFill>
              <a:latin typeface="楷体_GB2312" pitchFamily="49" charset="-122"/>
            </a:endParaRPr>
          </a:p>
        </p:txBody>
      </p:sp>
      <p:sp>
        <p:nvSpPr>
          <p:cNvPr id="159755" name="矩形 159754"/>
          <p:cNvSpPr/>
          <p:nvPr/>
        </p:nvSpPr>
        <p:spPr>
          <a:xfrm>
            <a:off x="8975725" y="5157788"/>
            <a:ext cx="665480" cy="121920"/>
          </a:xfrm>
          <a:prstGeom prst="rect">
            <a:avLst/>
          </a:prstGeom>
          <a:noFill/>
          <a:ln w="12700">
            <a:noFill/>
          </a:ln>
        </p:spPr>
        <p:txBody>
          <a:bodyPr wrap="none" anchor="t">
            <a:spAutoFit/>
          </a:bodyPr>
          <a:p>
            <a:r>
              <a:rPr lang="zh-CN" altLang="en-US" sz="200" dirty="0">
                <a:solidFill>
                  <a:schemeClr val="bg1"/>
                </a:solidFill>
                <a:latin typeface="楷体_GB2312" pitchFamily="49" charset="-122"/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  <a:latin typeface="楷体_GB2312" pitchFamily="49" charset="-122"/>
              </a:rPr>
              <a:t>http://www.lspjy.com</a:t>
            </a:r>
            <a:endParaRPr lang="en-US" altLang="zh-CN" sz="200">
              <a:solidFill>
                <a:schemeClr val="bg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670</Words>
  <Application>WPS 演示</Application>
  <PresentationFormat>宽屏</PresentationFormat>
  <Paragraphs>149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Times New Roman</vt:lpstr>
      <vt:lpstr>楷体_GB2312</vt:lpstr>
      <vt:lpstr>新宋体</vt:lpstr>
      <vt:lpstr>Office 主题</vt:lpstr>
      <vt:lpstr>时、分、秒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2018-09-06T14:28:00Z</dcterms:created>
  <dcterms:modified xsi:type="dcterms:W3CDTF">2018-09-06T14:29:02Z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